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52"/>
    <p:restoredTop sz="94610"/>
  </p:normalViewPr>
  <p:slideViewPr>
    <p:cSldViewPr snapToGrid="0" snapToObjects="1">
      <p:cViewPr varScale="1">
        <p:scale>
          <a:sx n="149" d="100"/>
          <a:sy n="149" d="100"/>
        </p:scale>
        <p:origin x="192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2758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ptx_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320040"/>
            <a:ext cx="1188720" cy="39035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155448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kern="0" spc="20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LEADERSHIP, COMMUNICATION AND MENTORING EXCELLENCE PROGRAMME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822960" y="19659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A6790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Day One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822960" y="260604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1E2A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Understanding Leadership and Personal Effectiveness</a:t>
            </a:r>
            <a:endParaRPr lang="en-US" sz="4000" dirty="0"/>
          </a:p>
        </p:txBody>
      </p:sp>
      <p:sp>
        <p:nvSpPr>
          <p:cNvPr id="6" name="Shape 3"/>
          <p:cNvSpPr/>
          <p:nvPr/>
        </p:nvSpPr>
        <p:spPr>
          <a:xfrm>
            <a:off x="822960" y="5532120"/>
            <a:ext cx="10515600" cy="0"/>
          </a:xfrm>
          <a:prstGeom prst="line">
            <a:avLst/>
          </a:prstGeom>
          <a:noFill/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22960" y="571500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Facilitator:  </a:t>
            </a:r>
            <a:r>
              <a:rPr lang="en-US" sz="1300" dirty="0">
                <a:solidFill>
                  <a:srgbClr val="1E2A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 Festus Ogunmola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822960" y="608076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Duration:  </a:t>
            </a:r>
            <a:r>
              <a:rPr lang="en-US" sz="1300" dirty="0">
                <a:solidFill>
                  <a:srgbClr val="1E2A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Day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ptx_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320040"/>
            <a:ext cx="1188720" cy="39035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657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1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9601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A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Servant Leadership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600200"/>
            <a:ext cx="10881360" cy="3931920"/>
          </a:xfrm>
          <a:prstGeom prst="roundRect">
            <a:avLst>
              <a:gd name="adj" fmla="val 1860"/>
            </a:avLst>
          </a:prstGeom>
          <a:solidFill>
            <a:srgbClr val="F4F6FA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960120" y="1920240"/>
            <a:ext cx="502920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Serves before leading.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Develops people.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Builds strong relationships.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Shows empathy.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6172200" y="1920240"/>
            <a:ext cx="502920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Listens.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Encourages collaboration.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Leads with humility.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40080" y="5715000"/>
            <a:ext cx="10881360" cy="685800"/>
          </a:xfrm>
          <a:prstGeom prst="roundRect">
            <a:avLst>
              <a:gd name="adj" fmla="val 10667"/>
            </a:avLst>
          </a:prstGeom>
          <a:solidFill>
            <a:srgbClr val="EDF0F7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914400" y="5788152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1E2A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“The servant-leader is servant first… it begins with the natural feeling that one wants to serve.”</a:t>
            </a:r>
            <a:endParaRPr lang="en-US" sz="14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Robert K. Greenleaf, originator of the Servant Leadership model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One — Understanding Leadership and Personal Effectiveness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ptx_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320040"/>
            <a:ext cx="1188720" cy="39035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657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1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9601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A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Transformational Leadership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600200"/>
            <a:ext cx="5166360" cy="4572000"/>
          </a:xfrm>
          <a:prstGeom prst="roundRect">
            <a:avLst>
              <a:gd name="adj" fmla="val 1600"/>
            </a:avLst>
          </a:prstGeom>
          <a:solidFill>
            <a:srgbClr val="F4F6FA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960120" y="1828800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Transformational leaders: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960120" y="2286000"/>
            <a:ext cx="452628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Inspire change.</a:t>
            </a:r>
            <a:endParaRPr lang="en-US" sz="14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compelling visions.</a:t>
            </a:r>
            <a:endParaRPr lang="en-US" sz="14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Challenge the status quo.</a:t>
            </a:r>
            <a:endParaRPr lang="en-US" sz="14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Motivate teams.</a:t>
            </a:r>
            <a:endParaRPr lang="en-US" sz="14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Encourage innovation.</a:t>
            </a:r>
            <a:endParaRPr lang="en-US" sz="14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 future leaders.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217920" y="1600200"/>
            <a:ext cx="5166360" cy="4572000"/>
          </a:xfrm>
          <a:prstGeom prst="roundRect">
            <a:avLst>
              <a:gd name="adj" fmla="val 1600"/>
            </a:avLst>
          </a:prstGeom>
          <a:solidFill>
            <a:srgbClr val="F4F6FA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537960" y="1828800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Pillars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6537960" y="2286000"/>
            <a:ext cx="452628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Idealised Influence</a:t>
            </a:r>
            <a:endParaRPr lang="en-US" sz="14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Inspirational Motivation</a:t>
            </a:r>
            <a:endParaRPr lang="en-US" sz="14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Intellectual Stimulation</a:t>
            </a:r>
            <a:endParaRPr lang="en-US" sz="14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Individualised Consideration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One — Understanding Leadership and Personal Effectiveness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ptx_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320040"/>
            <a:ext cx="1188720" cy="390359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40080" y="502920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1E2A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640080" y="50292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 EXERCISE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640080" y="118872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A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Leadership Style Assessment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640080" y="22860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REFLECT ON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640080" y="2651760"/>
            <a:ext cx="10515600" cy="342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natural style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strengths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Areas for improvement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Situations where your style works best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One — Understanding Leadership and Personal Effectiveness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ptx_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320040"/>
            <a:ext cx="1188720" cy="39035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210312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20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2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822960" y="2560320"/>
            <a:ext cx="10332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600" b="1" dirty="0">
                <a:solidFill>
                  <a:srgbClr val="1E2A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Self Leadership</a:t>
            </a:r>
            <a:endParaRPr lang="en-US" sz="3600" dirty="0"/>
          </a:p>
        </p:txBody>
      </p:sp>
      <p:sp>
        <p:nvSpPr>
          <p:cNvPr id="5" name="Text 2"/>
          <p:cNvSpPr/>
          <p:nvPr/>
        </p:nvSpPr>
        <p:spPr>
          <a:xfrm>
            <a:off x="822960" y="3749040"/>
            <a:ext cx="9601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“Before leading others, learn to lead yourself.”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One — Understanding Leadership and Personal Effectiveness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ptx_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320040"/>
            <a:ext cx="1188720" cy="39035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657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2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9601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A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Emotional Intelligence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600200"/>
            <a:ext cx="5166360" cy="4572000"/>
          </a:xfrm>
          <a:prstGeom prst="roundRect">
            <a:avLst>
              <a:gd name="adj" fmla="val 1600"/>
            </a:avLst>
          </a:prstGeom>
          <a:solidFill>
            <a:srgbClr val="F4F6FA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960120" y="1828800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Components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960120" y="2286000"/>
            <a:ext cx="452628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Self-awareness</a:t>
            </a:r>
            <a:endParaRPr lang="en-US" sz="14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Self-regulation</a:t>
            </a:r>
            <a:endParaRPr lang="en-US" sz="14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</a:t>
            </a:r>
            <a:endParaRPr lang="en-US" sz="14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Empathy</a:t>
            </a:r>
            <a:endParaRPr lang="en-US" sz="14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skills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217920" y="1600200"/>
            <a:ext cx="5166360" cy="4572000"/>
          </a:xfrm>
          <a:prstGeom prst="roundRect">
            <a:avLst>
              <a:gd name="adj" fmla="val 1600"/>
            </a:avLst>
          </a:prstGeom>
          <a:solidFill>
            <a:srgbClr val="F4F6FA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537960" y="1828800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EI Helps You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6537960" y="2286000"/>
            <a:ext cx="452628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relationships</a:t>
            </a:r>
            <a:endParaRPr lang="en-US" sz="14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Resolve conflict</a:t>
            </a:r>
            <a:endParaRPr lang="en-US" sz="14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Inspire teams</a:t>
            </a:r>
            <a:endParaRPr lang="en-US" sz="14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 under pressure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One — Understanding Leadership and Personal Effectiveness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ptx_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320040"/>
            <a:ext cx="1188720" cy="39035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657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2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9601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A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Self-Awareness — Know: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600200"/>
            <a:ext cx="10881360" cy="3931920"/>
          </a:xfrm>
          <a:prstGeom prst="roundRect">
            <a:avLst>
              <a:gd name="adj" fmla="val 1860"/>
            </a:avLst>
          </a:prstGeom>
          <a:solidFill>
            <a:srgbClr val="F4F6FA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960120" y="1920240"/>
            <a:ext cx="1024128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200"/>
              </a:spcAft>
              <a:buSzPct val="100000"/>
              <a:buChar char="▪"/>
            </a:pPr>
            <a:r>
              <a:rPr lang="en-US" sz="16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strengths</a:t>
            </a:r>
            <a:endParaRPr lang="en-US" sz="16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weaknesses</a:t>
            </a:r>
            <a:endParaRPr lang="en-US" sz="16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values</a:t>
            </a:r>
            <a:endParaRPr lang="en-US" sz="16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emotions</a:t>
            </a:r>
            <a:endParaRPr lang="en-US" sz="16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triggers</a:t>
            </a:r>
            <a:endParaRPr lang="en-US" sz="16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leadership impact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40080" y="5715000"/>
            <a:ext cx="10881360" cy="685800"/>
          </a:xfrm>
          <a:prstGeom prst="roundRect">
            <a:avLst>
              <a:gd name="adj" fmla="val 10667"/>
            </a:avLst>
          </a:prstGeom>
          <a:solidFill>
            <a:srgbClr val="EDF0F7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914400" y="5788152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1E2A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Reflection: What is one habit limiting your leadership effectiveness?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One — Understanding Leadership and Personal Effectiveness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ptx_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320040"/>
            <a:ext cx="1188720" cy="39035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657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2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9601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A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Values-Driven Leadership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600200"/>
            <a:ext cx="10881360" cy="3931920"/>
          </a:xfrm>
          <a:prstGeom prst="roundRect">
            <a:avLst>
              <a:gd name="adj" fmla="val 1860"/>
            </a:avLst>
          </a:prstGeom>
          <a:solidFill>
            <a:srgbClr val="F4F6FA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960120" y="1920240"/>
            <a:ext cx="502920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Integrity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Respect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Excellence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Accountability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6172200" y="1920240"/>
            <a:ext cx="502920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Compassion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Honesty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40080" y="5715000"/>
            <a:ext cx="10881360" cy="685800"/>
          </a:xfrm>
          <a:prstGeom prst="roundRect">
            <a:avLst>
              <a:gd name="adj" fmla="val 10667"/>
            </a:avLst>
          </a:prstGeom>
          <a:solidFill>
            <a:srgbClr val="EDF0F7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914400" y="5788152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1E2A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Leadership without values eventually fails.  Activity: Identify your five core personal values.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One — Understanding Leadership and Personal Effectiveness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ptx_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320040"/>
            <a:ext cx="1188720" cy="39035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657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2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9601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A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Building Confidence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600200"/>
            <a:ext cx="10881360" cy="3931920"/>
          </a:xfrm>
          <a:prstGeom prst="roundRect">
            <a:avLst>
              <a:gd name="adj" fmla="val 1860"/>
            </a:avLst>
          </a:prstGeom>
          <a:solidFill>
            <a:srgbClr val="F4F6FA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960120" y="1920240"/>
            <a:ext cx="1024128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200"/>
              </a:spcAft>
              <a:buSzPct val="100000"/>
              <a:buChar char="▪"/>
            </a:pPr>
            <a:r>
              <a:rPr lang="en-US" sz="16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Preparation</a:t>
            </a:r>
            <a:endParaRPr lang="en-US" sz="16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Competence</a:t>
            </a:r>
            <a:endParaRPr lang="en-US" sz="16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 learning</a:t>
            </a:r>
            <a:endParaRPr lang="en-US" sz="16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Positive thinking</a:t>
            </a:r>
            <a:endParaRPr lang="en-US" sz="16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Taking action</a:t>
            </a:r>
            <a:endParaRPr lang="en-US" sz="16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Celebrating progress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40080" y="5715000"/>
            <a:ext cx="10881360" cy="685800"/>
          </a:xfrm>
          <a:prstGeom prst="roundRect">
            <a:avLst>
              <a:gd name="adj" fmla="val 10667"/>
            </a:avLst>
          </a:prstGeom>
          <a:solidFill>
            <a:srgbClr val="EDF0F7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914400" y="5788152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1E2A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Confidence comes from preparation, not perfection.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One — Understanding Leadership and Personal Effectiveness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ptx_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320040"/>
            <a:ext cx="1188720" cy="39035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657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2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9601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A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Developing Resilience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600200"/>
            <a:ext cx="10881360" cy="3931920"/>
          </a:xfrm>
          <a:prstGeom prst="roundRect">
            <a:avLst>
              <a:gd name="adj" fmla="val 1860"/>
            </a:avLst>
          </a:prstGeom>
          <a:solidFill>
            <a:srgbClr val="F4F6FA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960120" y="1920240"/>
            <a:ext cx="1024128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200"/>
              </a:spcAft>
              <a:buSzPct val="100000"/>
              <a:buChar char="▪"/>
            </a:pPr>
            <a:r>
              <a:rPr lang="en-US" sz="16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Stay calm under pressure.</a:t>
            </a:r>
            <a:endParaRPr lang="en-US" sz="16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 from failure.</a:t>
            </a:r>
            <a:endParaRPr lang="en-US" sz="16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 quickly.</a:t>
            </a:r>
            <a:endParaRPr lang="en-US" sz="16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Maintain optimism.</a:t>
            </a:r>
            <a:endParaRPr lang="en-US" sz="16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on solutions.</a:t>
            </a:r>
            <a:endParaRPr lang="en-US" sz="16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stop improving.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40080" y="5715000"/>
            <a:ext cx="10881360" cy="685800"/>
          </a:xfrm>
          <a:prstGeom prst="roundRect">
            <a:avLst>
              <a:gd name="adj" fmla="val 10667"/>
            </a:avLst>
          </a:prstGeom>
          <a:solidFill>
            <a:srgbClr val="EDF0F7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914400" y="5788152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1E2A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“The greatest glory in living lies not in never falling, but in rising every time we fall.”</a:t>
            </a:r>
            <a:endParaRPr lang="en-US" sz="14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Nelson Mandela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One — Understanding Leadership and Personal Effectiveness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ptx_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320040"/>
            <a:ext cx="1188720" cy="390359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40080" y="502920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1E2A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640080" y="50292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EXERCISE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640080" y="118872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A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Personal SWOT Analysis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640080" y="22860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YOUR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640080" y="2651760"/>
            <a:ext cx="10515600" cy="342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Strengths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Weaknesses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Opportunities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Threats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 one action for each area.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One — Understanding Leadership and Personal Effectiveness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ptx_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320040"/>
            <a:ext cx="1188720" cy="39035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657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OBJECTIVES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9601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A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By the end of Day One, participants will be able to: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600200"/>
            <a:ext cx="10881360" cy="3931920"/>
          </a:xfrm>
          <a:prstGeom prst="roundRect">
            <a:avLst>
              <a:gd name="adj" fmla="val 1860"/>
            </a:avLst>
          </a:prstGeom>
          <a:solidFill>
            <a:srgbClr val="F4F6FA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960120" y="1920240"/>
            <a:ext cx="502920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 the true meaning of leadership.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Distinguish leadership from management.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different leadership styles.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 greater self-awareness.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6172200" y="1920240"/>
            <a:ext cx="502920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Strengthen emotional intelligence.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personal resilience and confidence.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a compelling leadership vision.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strategic thinking to leadership challenges.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40080" y="5715000"/>
            <a:ext cx="10881360" cy="685800"/>
          </a:xfrm>
          <a:prstGeom prst="roundRect">
            <a:avLst>
              <a:gd name="adj" fmla="val 10667"/>
            </a:avLst>
          </a:prstGeom>
          <a:solidFill>
            <a:srgbClr val="EDF0F7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914400" y="5788152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1E2A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“Where there is no vision, the people perish.”</a:t>
            </a:r>
            <a:endParaRPr lang="en-US" sz="14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Proverbs 29:18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One — Understanding Leadership and Personal Effectiveness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ptx_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320040"/>
            <a:ext cx="1188720" cy="39035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210312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20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3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822960" y="2560320"/>
            <a:ext cx="10332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600" b="1" dirty="0">
                <a:solidFill>
                  <a:srgbClr val="1E2A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Vision and Strategic Thinking</a:t>
            </a:r>
            <a:endParaRPr lang="en-US" sz="3600" dirty="0"/>
          </a:p>
        </p:txBody>
      </p:sp>
      <p:sp>
        <p:nvSpPr>
          <p:cNvPr id="5" name="Text 2"/>
          <p:cNvSpPr/>
          <p:nvPr/>
        </p:nvSpPr>
        <p:spPr>
          <a:xfrm>
            <a:off x="822960" y="3749040"/>
            <a:ext cx="9601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Great leaders create the future before others can see it.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One — Understanding Leadership and Personal Effectiveness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ptx_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320040"/>
            <a:ext cx="1188720" cy="39035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657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3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9601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A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Creating Vision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600200"/>
            <a:ext cx="5166360" cy="4572000"/>
          </a:xfrm>
          <a:prstGeom prst="roundRect">
            <a:avLst>
              <a:gd name="adj" fmla="val 1600"/>
            </a:avLst>
          </a:prstGeom>
          <a:solidFill>
            <a:srgbClr val="F4F6FA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960120" y="1828800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strong vision is: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960120" y="2286000"/>
            <a:ext cx="452628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</a:t>
            </a:r>
            <a:endParaRPr lang="en-US" sz="14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Inspiring</a:t>
            </a:r>
            <a:endParaRPr lang="en-US" sz="14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Realistic</a:t>
            </a:r>
            <a:endParaRPr lang="en-US" sz="14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Future-focused</a:t>
            </a:r>
            <a:endParaRPr lang="en-US" sz="14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Purpose-driven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217920" y="1600200"/>
            <a:ext cx="5166360" cy="4572000"/>
          </a:xfrm>
          <a:prstGeom prst="roundRect">
            <a:avLst>
              <a:gd name="adj" fmla="val 1600"/>
            </a:avLst>
          </a:prstGeom>
          <a:solidFill>
            <a:srgbClr val="F4F6FA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537960" y="1828800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yourself: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6537960" y="2286000"/>
            <a:ext cx="452628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do I want to be in five years?</a:t>
            </a:r>
            <a:endParaRPr lang="en-US" sz="14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difference do I want to make?</a:t>
            </a:r>
            <a:endParaRPr lang="en-US" sz="14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legacy will I leave?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One — Understanding Leadership and Personal Effectiveness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ptx_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320040"/>
            <a:ext cx="1188720" cy="39035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657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3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9601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A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SMART Goals — Effective goals are: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600200"/>
            <a:ext cx="10881360" cy="3931920"/>
          </a:xfrm>
          <a:prstGeom prst="roundRect">
            <a:avLst>
              <a:gd name="adj" fmla="val 1860"/>
            </a:avLst>
          </a:prstGeom>
          <a:solidFill>
            <a:srgbClr val="F4F6FA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960120" y="1920240"/>
            <a:ext cx="1024128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200"/>
              </a:spcAft>
              <a:buSzPct val="100000"/>
              <a:buChar char="▪"/>
            </a:pPr>
            <a:r>
              <a:rPr lang="en-US" sz="16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Specific</a:t>
            </a:r>
            <a:endParaRPr lang="en-US" sz="16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Measurable</a:t>
            </a:r>
            <a:endParaRPr lang="en-US" sz="16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Achievable</a:t>
            </a:r>
            <a:endParaRPr lang="en-US" sz="16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Relevant</a:t>
            </a:r>
            <a:endParaRPr lang="en-US" sz="16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Time-bound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40080" y="5715000"/>
            <a:ext cx="10881360" cy="685800"/>
          </a:xfrm>
          <a:prstGeom prst="roundRect">
            <a:avLst>
              <a:gd name="adj" fmla="val 10667"/>
            </a:avLst>
          </a:prstGeom>
          <a:solidFill>
            <a:srgbClr val="EDF0F7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914400" y="5788152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1E2A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“I will complete a professional leadership qualification within the next 12 months.”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One — Understanding Leadership and Personal Effectiveness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ptx_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320040"/>
            <a:ext cx="1188720" cy="39035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657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3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A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Strategic Planning — Strategic leaders analyse, prioritise, allocate, manage risk, monitor and evaluate.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2377440"/>
            <a:ext cx="1920240" cy="1737360"/>
          </a:xfrm>
          <a:prstGeom prst="roundRect">
            <a:avLst>
              <a:gd name="adj" fmla="val 4737"/>
            </a:avLst>
          </a:prstGeom>
          <a:solidFill>
            <a:srgbClr val="F4F6FA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777240" y="2487168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A6790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777240" y="2971800"/>
            <a:ext cx="1645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Vision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2560320" y="29718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2880360" y="2377440"/>
            <a:ext cx="1920240" cy="1737360"/>
          </a:xfrm>
          <a:prstGeom prst="roundRect">
            <a:avLst>
              <a:gd name="adj" fmla="val 4737"/>
            </a:avLst>
          </a:prstGeom>
          <a:solidFill>
            <a:srgbClr val="F4F6FA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3017520" y="2487168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A6790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3017520" y="2971800"/>
            <a:ext cx="1645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4800600" y="29718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3" name="Shape 10"/>
          <p:cNvSpPr/>
          <p:nvPr/>
        </p:nvSpPr>
        <p:spPr>
          <a:xfrm>
            <a:off x="5120640" y="2377440"/>
            <a:ext cx="1920240" cy="1737360"/>
          </a:xfrm>
          <a:prstGeom prst="roundRect">
            <a:avLst>
              <a:gd name="adj" fmla="val 4737"/>
            </a:avLst>
          </a:prstGeom>
          <a:solidFill>
            <a:srgbClr val="F4F6FA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5257800" y="2487168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A6790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5257800" y="2971800"/>
            <a:ext cx="1645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7040880" y="29718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7" name="Shape 14"/>
          <p:cNvSpPr/>
          <p:nvPr/>
        </p:nvSpPr>
        <p:spPr>
          <a:xfrm>
            <a:off x="7360920" y="2377440"/>
            <a:ext cx="1920240" cy="1737360"/>
          </a:xfrm>
          <a:prstGeom prst="roundRect">
            <a:avLst>
              <a:gd name="adj" fmla="val 4737"/>
            </a:avLst>
          </a:prstGeom>
          <a:solidFill>
            <a:srgbClr val="F4F6FA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7498080" y="2487168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A6790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200" dirty="0"/>
          </a:p>
        </p:txBody>
      </p:sp>
      <p:sp>
        <p:nvSpPr>
          <p:cNvPr id="19" name="Text 16"/>
          <p:cNvSpPr/>
          <p:nvPr/>
        </p:nvSpPr>
        <p:spPr>
          <a:xfrm>
            <a:off x="7498080" y="2971800"/>
            <a:ext cx="1645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9281160" y="29718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21" name="Shape 18"/>
          <p:cNvSpPr/>
          <p:nvPr/>
        </p:nvSpPr>
        <p:spPr>
          <a:xfrm>
            <a:off x="9601200" y="2377440"/>
            <a:ext cx="1920240" cy="1737360"/>
          </a:xfrm>
          <a:prstGeom prst="roundRect">
            <a:avLst>
              <a:gd name="adj" fmla="val 4737"/>
            </a:avLst>
          </a:prstGeom>
          <a:solidFill>
            <a:srgbClr val="F4F6FA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9738360" y="2487168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A6790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200" dirty="0"/>
          </a:p>
        </p:txBody>
      </p:sp>
      <p:sp>
        <p:nvSpPr>
          <p:cNvPr id="23" name="Text 20"/>
          <p:cNvSpPr/>
          <p:nvPr/>
        </p:nvSpPr>
        <p:spPr>
          <a:xfrm>
            <a:off x="9738360" y="2971800"/>
            <a:ext cx="1645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Improvement</a:t>
            </a:r>
            <a:endParaRPr lang="en-US" sz="1300" dirty="0"/>
          </a:p>
        </p:txBody>
      </p:sp>
      <p:sp>
        <p:nvSpPr>
          <p:cNvPr id="24" name="Text 21"/>
          <p:cNvSpPr/>
          <p:nvPr/>
        </p:nvSpPr>
        <p:spPr>
          <a:xfrm>
            <a:off x="640080" y="4572000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Strategic Thinking Cycle</a:t>
            </a:r>
            <a:endParaRPr lang="en-US" sz="1500" dirty="0"/>
          </a:p>
        </p:txBody>
      </p:sp>
      <p:sp>
        <p:nvSpPr>
          <p:cNvPr id="25" name="Text 22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One — Understanding Leadership and Personal Effectiveness</a:t>
            </a:r>
            <a:endParaRPr lang="en-US" sz="1000" dirty="0"/>
          </a:p>
        </p:txBody>
      </p:sp>
      <p:sp>
        <p:nvSpPr>
          <p:cNvPr id="26" name="Shape 23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4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ptx_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320040"/>
            <a:ext cx="1188720" cy="39035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657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3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A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Decision Making and Problem Solving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2377440"/>
            <a:ext cx="1546860" cy="1737360"/>
          </a:xfrm>
          <a:prstGeom prst="roundRect">
            <a:avLst>
              <a:gd name="adj" fmla="val 5320"/>
            </a:avLst>
          </a:prstGeom>
          <a:solidFill>
            <a:srgbClr val="F4F6FA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777240" y="2487168"/>
            <a:ext cx="12725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A6790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777240" y="2971800"/>
            <a:ext cx="12725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2186940" y="29718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2506980" y="2377440"/>
            <a:ext cx="1546860" cy="1737360"/>
          </a:xfrm>
          <a:prstGeom prst="roundRect">
            <a:avLst>
              <a:gd name="adj" fmla="val 5320"/>
            </a:avLst>
          </a:prstGeom>
          <a:solidFill>
            <a:srgbClr val="F4F6FA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2644140" y="2487168"/>
            <a:ext cx="12725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A6790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2644140" y="2971800"/>
            <a:ext cx="12725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Analyse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4053840" y="29718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3" name="Shape 10"/>
          <p:cNvSpPr/>
          <p:nvPr/>
        </p:nvSpPr>
        <p:spPr>
          <a:xfrm>
            <a:off x="4373880" y="2377440"/>
            <a:ext cx="1546860" cy="1737360"/>
          </a:xfrm>
          <a:prstGeom prst="roundRect">
            <a:avLst>
              <a:gd name="adj" fmla="val 5320"/>
            </a:avLst>
          </a:prstGeom>
          <a:solidFill>
            <a:srgbClr val="F4F6FA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4511040" y="2487168"/>
            <a:ext cx="12725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A6790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4511040" y="2971800"/>
            <a:ext cx="12725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 Options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5920740" y="29718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7" name="Shape 14"/>
          <p:cNvSpPr/>
          <p:nvPr/>
        </p:nvSpPr>
        <p:spPr>
          <a:xfrm>
            <a:off x="6240780" y="2377440"/>
            <a:ext cx="1546860" cy="1737360"/>
          </a:xfrm>
          <a:prstGeom prst="roundRect">
            <a:avLst>
              <a:gd name="adj" fmla="val 5320"/>
            </a:avLst>
          </a:prstGeom>
          <a:solidFill>
            <a:srgbClr val="F4F6FA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377940" y="2487168"/>
            <a:ext cx="12725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A6790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200" dirty="0"/>
          </a:p>
        </p:txBody>
      </p:sp>
      <p:sp>
        <p:nvSpPr>
          <p:cNvPr id="19" name="Text 16"/>
          <p:cNvSpPr/>
          <p:nvPr/>
        </p:nvSpPr>
        <p:spPr>
          <a:xfrm>
            <a:off x="6377940" y="2971800"/>
            <a:ext cx="12725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Decide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7787640" y="29718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21" name="Shape 18"/>
          <p:cNvSpPr/>
          <p:nvPr/>
        </p:nvSpPr>
        <p:spPr>
          <a:xfrm>
            <a:off x="8107680" y="2377440"/>
            <a:ext cx="1546860" cy="1737360"/>
          </a:xfrm>
          <a:prstGeom prst="roundRect">
            <a:avLst>
              <a:gd name="adj" fmla="val 5320"/>
            </a:avLst>
          </a:prstGeom>
          <a:solidFill>
            <a:srgbClr val="F4F6FA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8244840" y="2487168"/>
            <a:ext cx="12725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A6790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200" dirty="0"/>
          </a:p>
        </p:txBody>
      </p:sp>
      <p:sp>
        <p:nvSpPr>
          <p:cNvPr id="23" name="Text 20"/>
          <p:cNvSpPr/>
          <p:nvPr/>
        </p:nvSpPr>
        <p:spPr>
          <a:xfrm>
            <a:off x="8244840" y="2971800"/>
            <a:ext cx="12725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</a:t>
            </a:r>
            <a:endParaRPr lang="en-US" sz="1300" dirty="0"/>
          </a:p>
        </p:txBody>
      </p:sp>
      <p:sp>
        <p:nvSpPr>
          <p:cNvPr id="24" name="Text 21"/>
          <p:cNvSpPr/>
          <p:nvPr/>
        </p:nvSpPr>
        <p:spPr>
          <a:xfrm>
            <a:off x="9654540" y="29718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25" name="Shape 22"/>
          <p:cNvSpPr/>
          <p:nvPr/>
        </p:nvSpPr>
        <p:spPr>
          <a:xfrm>
            <a:off x="9974580" y="2377440"/>
            <a:ext cx="1546860" cy="1737360"/>
          </a:xfrm>
          <a:prstGeom prst="roundRect">
            <a:avLst>
              <a:gd name="adj" fmla="val 5320"/>
            </a:avLst>
          </a:prstGeom>
          <a:solidFill>
            <a:srgbClr val="F4F6FA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10111740" y="2487168"/>
            <a:ext cx="12725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A6790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2200" dirty="0"/>
          </a:p>
        </p:txBody>
      </p:sp>
      <p:sp>
        <p:nvSpPr>
          <p:cNvPr id="27" name="Text 24"/>
          <p:cNvSpPr/>
          <p:nvPr/>
        </p:nvSpPr>
        <p:spPr>
          <a:xfrm>
            <a:off x="10111740" y="2971800"/>
            <a:ext cx="12725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</a:t>
            </a:r>
            <a:endParaRPr lang="en-US" sz="1300" dirty="0"/>
          </a:p>
        </p:txBody>
      </p:sp>
      <p:sp>
        <p:nvSpPr>
          <p:cNvPr id="28" name="Text 25"/>
          <p:cNvSpPr/>
          <p:nvPr/>
        </p:nvSpPr>
        <p:spPr>
          <a:xfrm>
            <a:off x="640080" y="4572000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Good leaders gather facts, analyse options, consider consequences, consult stakeholders, decide confidently and learn from outcomes.</a:t>
            </a:r>
            <a:endParaRPr lang="en-US" sz="1500" dirty="0"/>
          </a:p>
        </p:txBody>
      </p:sp>
      <p:sp>
        <p:nvSpPr>
          <p:cNvPr id="29" name="Text 26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One — Understanding Leadership and Personal Effectiveness</a:t>
            </a:r>
            <a:endParaRPr lang="en-US" sz="1000" dirty="0"/>
          </a:p>
        </p:txBody>
      </p:sp>
      <p:sp>
        <p:nvSpPr>
          <p:cNvPr id="30" name="Shape 2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8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ptx_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320040"/>
            <a:ext cx="1188720" cy="390359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40080" y="502920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1E2A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640080" y="50292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640080" y="118872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A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Develop Your Personal Leadership Vision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640080" y="22860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A ONE-PAGE STATEMENT COVERING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640080" y="2651760"/>
            <a:ext cx="10515600" cy="342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purpose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values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vision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leadership goals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legacy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actions to begin this month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One — Understanding Leadership and Personal Effectiveness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ptx_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320040"/>
            <a:ext cx="1188720" cy="39035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210312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20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4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822960" y="2560320"/>
            <a:ext cx="10332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600" b="1" dirty="0">
                <a:solidFill>
                  <a:srgbClr val="1E2A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Group Leadership Challenge</a:t>
            </a:r>
            <a:endParaRPr lang="en-US" sz="3600" dirty="0"/>
          </a:p>
        </p:txBody>
      </p:sp>
      <p:sp>
        <p:nvSpPr>
          <p:cNvPr id="5" name="Text 2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One — Understanding Leadership and Personal Effectiveness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ptx_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320040"/>
            <a:ext cx="1188720" cy="390359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40080" y="502920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1E2A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640080" y="50292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640080" y="118872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A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Group Leadership Challenge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640080" y="2286000"/>
            <a:ext cx="10881360" cy="1188720"/>
          </a:xfrm>
          <a:prstGeom prst="roundRect">
            <a:avLst>
              <a:gd name="adj" fmla="val 6154"/>
            </a:avLst>
          </a:prstGeom>
          <a:solidFill>
            <a:srgbClr val="EDF0F7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960120" y="2423160"/>
            <a:ext cx="10241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i="1" dirty="0">
                <a:solidFill>
                  <a:srgbClr val="1E2A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team receives a real-life leadership scenario involving poor communication, conflict within the team, low morale, limited resources and tight deadlines.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640080" y="37033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TEAMS MUST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640080" y="4069080"/>
            <a:ext cx="105156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the leadership issues.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 practical solutions.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 their action plan.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Reflect on lessons learned.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One — Understanding Leadership and Personal Effectiveness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ptx_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320040"/>
            <a:ext cx="1188720" cy="39035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657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9601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A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Takeaways — Today we learned: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600200"/>
            <a:ext cx="10881360" cy="3931920"/>
          </a:xfrm>
          <a:prstGeom prst="roundRect">
            <a:avLst>
              <a:gd name="adj" fmla="val 1860"/>
            </a:avLst>
          </a:prstGeom>
          <a:solidFill>
            <a:srgbClr val="F4F6FA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960120" y="1920240"/>
            <a:ext cx="502920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Leadership is influence and service.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Great leaders inspire, develop and empower others.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Self-leadership is the foundation of leading others.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Emotional intelligence enhances leadership effectiveness.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6172200" y="1920240"/>
            <a:ext cx="502920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Vision drives progress.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thinking produces sustainable results.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Leadership excellence is developed through continuous learning and practice.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40080" y="5715000"/>
            <a:ext cx="10881360" cy="685800"/>
          </a:xfrm>
          <a:prstGeom prst="roundRect">
            <a:avLst>
              <a:gd name="adj" fmla="val 10667"/>
            </a:avLst>
          </a:prstGeom>
          <a:solidFill>
            <a:srgbClr val="EDF0F7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914400" y="5788152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1E2A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“If your actions inspire others to dream more, learn more, do more and become more, you are a leader.”</a:t>
            </a:r>
            <a:endParaRPr lang="en-US" sz="14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John Quincy Adams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One — Understanding Leadership and Personal Effectiveness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ptx_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320040"/>
            <a:ext cx="1188720" cy="39035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657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CLOSING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A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Questions and Reflection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764792"/>
            <a:ext cx="10881360" cy="1264920"/>
          </a:xfrm>
          <a:prstGeom prst="roundRect">
            <a:avLst>
              <a:gd name="adj" fmla="val 5060"/>
            </a:avLst>
          </a:prstGeom>
          <a:solidFill>
            <a:srgbClr val="F4F6FA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960120" y="1764792"/>
            <a:ext cx="10241280" cy="1264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A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was your biggest learning today?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40080" y="3212592"/>
            <a:ext cx="10881360" cy="1264920"/>
          </a:xfrm>
          <a:prstGeom prst="roundRect">
            <a:avLst>
              <a:gd name="adj" fmla="val 5060"/>
            </a:avLst>
          </a:prstGeom>
          <a:solidFill>
            <a:srgbClr val="F4F6FA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960120" y="3212592"/>
            <a:ext cx="10241280" cy="1264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A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leadership quality do you most need to develop?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640080" y="4660392"/>
            <a:ext cx="10881360" cy="1264920"/>
          </a:xfrm>
          <a:prstGeom prst="roundRect">
            <a:avLst>
              <a:gd name="adj" fmla="val 5060"/>
            </a:avLst>
          </a:prstGeom>
          <a:solidFill>
            <a:srgbClr val="F4F6FA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960120" y="4660392"/>
            <a:ext cx="10241280" cy="1264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A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one action will you take immediately after this training?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One — Understanding Leadership and Personal Effectiveness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ptx_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320040"/>
            <a:ext cx="1188720" cy="39035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210312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20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1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822960" y="2560320"/>
            <a:ext cx="10332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600" b="1" dirty="0">
                <a:solidFill>
                  <a:srgbClr val="1E2A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Foundations of Great Leadership</a:t>
            </a:r>
            <a:endParaRPr lang="en-US" sz="3600" dirty="0"/>
          </a:p>
        </p:txBody>
      </p:sp>
      <p:sp>
        <p:nvSpPr>
          <p:cNvPr id="5" name="Shape 2"/>
          <p:cNvSpPr/>
          <p:nvPr/>
        </p:nvSpPr>
        <p:spPr>
          <a:xfrm>
            <a:off x="822960" y="4343400"/>
            <a:ext cx="4572000" cy="0"/>
          </a:xfrm>
          <a:prstGeom prst="line">
            <a:avLst/>
          </a:prstGeom>
          <a:noFill/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822960" y="448056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TOPICS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822960" y="4800600"/>
            <a:ext cx="86868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leadership really means</a:t>
            </a:r>
            <a:endParaRPr lang="en-US" sz="14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Leadership versus management</a:t>
            </a:r>
            <a:endParaRPr lang="en-US" sz="14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Characteristics of exceptional leaders</a:t>
            </a:r>
            <a:endParaRPr lang="en-US" sz="14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Leadership styles</a:t>
            </a:r>
            <a:endParaRPr lang="en-US" sz="14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Ethical leadership</a:t>
            </a:r>
            <a:endParaRPr lang="en-US" sz="14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Servant leadership</a:t>
            </a:r>
            <a:endParaRPr lang="en-US" sz="14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4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Transformational leadership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One — Understanding Leadership and Personal Effectiveness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ptx_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320040"/>
            <a:ext cx="1188720" cy="39035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2286000"/>
            <a:ext cx="10515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1E2A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1371600" y="3383280"/>
            <a:ext cx="94183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60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One: Understanding Leadership and Personal Effectiveness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One — Understanding Leadership and Personal Effectiveness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ptx_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320040"/>
            <a:ext cx="1188720" cy="39035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657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1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9601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A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Leadership Really Means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600200"/>
            <a:ext cx="10881360" cy="3931920"/>
          </a:xfrm>
          <a:prstGeom prst="roundRect">
            <a:avLst>
              <a:gd name="adj" fmla="val 1860"/>
            </a:avLst>
          </a:prstGeom>
          <a:solidFill>
            <a:srgbClr val="F4F6FA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960120" y="1920240"/>
            <a:ext cx="1024128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200"/>
              </a:spcAft>
              <a:buSzPct val="100000"/>
              <a:buChar char="▪"/>
            </a:pPr>
            <a:r>
              <a:rPr lang="en-US" sz="16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Influencing people towards a shared vision.</a:t>
            </a:r>
            <a:endParaRPr lang="en-US" sz="16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Inspiring others to achieve more than they thought possible.</a:t>
            </a:r>
            <a:endParaRPr lang="en-US" sz="16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Serving others before serving yourself.</a:t>
            </a:r>
            <a:endParaRPr lang="en-US" sz="16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Creating positive change.</a:t>
            </a:r>
            <a:endParaRPr lang="en-US" sz="16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Developing future leaders.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40080" y="5715000"/>
            <a:ext cx="10881360" cy="685800"/>
          </a:xfrm>
          <a:prstGeom prst="roundRect">
            <a:avLst>
              <a:gd name="adj" fmla="val 10667"/>
            </a:avLst>
          </a:prstGeom>
          <a:solidFill>
            <a:srgbClr val="EDF0F7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914400" y="5788152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1E2A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“He who thinks he leads but has no followers is only taking a walk.”</a:t>
            </a:r>
            <a:endParaRPr lang="en-US" sz="14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John C. Maxwell — Leadership is influence, not position.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One — Understanding Leadership and Personal Effectiveness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ptx_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320040"/>
            <a:ext cx="1188720" cy="39035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657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1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9601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A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Leadership versus Management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600200"/>
            <a:ext cx="5166360" cy="502920"/>
          </a:xfrm>
          <a:prstGeom prst="roundRect">
            <a:avLst>
              <a:gd name="adj" fmla="val 10909"/>
            </a:avLst>
          </a:prstGeom>
          <a:solidFill>
            <a:srgbClr val="1E2A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40080" y="1600200"/>
            <a:ext cx="5166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Leadership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217920" y="1600200"/>
            <a:ext cx="5166360" cy="502920"/>
          </a:xfrm>
          <a:prstGeom prst="roundRect">
            <a:avLst>
              <a:gd name="adj" fmla="val 10909"/>
            </a:avLst>
          </a:prstGeom>
          <a:solidFill>
            <a:srgbClr val="F4F6FA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217920" y="1600200"/>
            <a:ext cx="5166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E2A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640080" y="2212848"/>
            <a:ext cx="5166360" cy="502920"/>
          </a:xfrm>
          <a:prstGeom prst="rect">
            <a:avLst/>
          </a:prstGeom>
          <a:solidFill>
            <a:srgbClr val="F4F6FA"/>
          </a:solidFill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868680" y="2212848"/>
            <a:ext cx="4709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Creates vision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6217920" y="2212848"/>
            <a:ext cx="5166360" cy="502920"/>
          </a:xfrm>
          <a:prstGeom prst="rect">
            <a:avLst/>
          </a:prstGeom>
          <a:solidFill>
            <a:srgbClr val="F4F6FA"/>
          </a:solidFill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446520" y="2212848"/>
            <a:ext cx="4709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Executes plans</a:t>
            </a:r>
            <a:endParaRPr lang="en-US" sz="1350" dirty="0"/>
          </a:p>
        </p:txBody>
      </p:sp>
      <p:sp>
        <p:nvSpPr>
          <p:cNvPr id="13" name="Shape 10"/>
          <p:cNvSpPr/>
          <p:nvPr/>
        </p:nvSpPr>
        <p:spPr>
          <a:xfrm>
            <a:off x="640080" y="2788920"/>
            <a:ext cx="516636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868680" y="2788920"/>
            <a:ext cx="4709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Inspires people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6217920" y="2788920"/>
            <a:ext cx="516636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446520" y="2788920"/>
            <a:ext cx="4709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Supervises people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640080" y="3364992"/>
            <a:ext cx="5166360" cy="502920"/>
          </a:xfrm>
          <a:prstGeom prst="rect">
            <a:avLst/>
          </a:prstGeom>
          <a:solidFill>
            <a:srgbClr val="F4F6FA"/>
          </a:solidFill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868680" y="3364992"/>
            <a:ext cx="4709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Encourages innovation</a:t>
            </a:r>
            <a:endParaRPr lang="en-US" sz="1350" dirty="0"/>
          </a:p>
        </p:txBody>
      </p:sp>
      <p:sp>
        <p:nvSpPr>
          <p:cNvPr id="19" name="Shape 16"/>
          <p:cNvSpPr/>
          <p:nvPr/>
        </p:nvSpPr>
        <p:spPr>
          <a:xfrm>
            <a:off x="6217920" y="3364992"/>
            <a:ext cx="5166360" cy="502920"/>
          </a:xfrm>
          <a:prstGeom prst="rect">
            <a:avLst/>
          </a:prstGeom>
          <a:solidFill>
            <a:srgbClr val="F4F6FA"/>
          </a:solidFill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6446520" y="3364992"/>
            <a:ext cx="4709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Maintains systems</a:t>
            </a:r>
            <a:endParaRPr lang="en-US" sz="1350" dirty="0"/>
          </a:p>
        </p:txBody>
      </p:sp>
      <p:sp>
        <p:nvSpPr>
          <p:cNvPr id="21" name="Shape 18"/>
          <p:cNvSpPr/>
          <p:nvPr/>
        </p:nvSpPr>
        <p:spPr>
          <a:xfrm>
            <a:off x="640080" y="3941064"/>
            <a:ext cx="516636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868680" y="3941064"/>
            <a:ext cx="4709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Focuses on people</a:t>
            </a:r>
            <a:endParaRPr lang="en-US" sz="1350" dirty="0"/>
          </a:p>
        </p:txBody>
      </p:sp>
      <p:sp>
        <p:nvSpPr>
          <p:cNvPr id="23" name="Shape 20"/>
          <p:cNvSpPr/>
          <p:nvPr/>
        </p:nvSpPr>
        <p:spPr>
          <a:xfrm>
            <a:off x="6217920" y="3941064"/>
            <a:ext cx="516636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6446520" y="3941064"/>
            <a:ext cx="4709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Focuses on processes</a:t>
            </a:r>
            <a:endParaRPr lang="en-US" sz="1350" dirty="0"/>
          </a:p>
        </p:txBody>
      </p:sp>
      <p:sp>
        <p:nvSpPr>
          <p:cNvPr id="25" name="Shape 22"/>
          <p:cNvSpPr/>
          <p:nvPr/>
        </p:nvSpPr>
        <p:spPr>
          <a:xfrm>
            <a:off x="640080" y="4517136"/>
            <a:ext cx="5166360" cy="502920"/>
          </a:xfrm>
          <a:prstGeom prst="rect">
            <a:avLst/>
          </a:prstGeom>
          <a:solidFill>
            <a:srgbClr val="F4F6FA"/>
          </a:solidFill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868680" y="4517136"/>
            <a:ext cx="4709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Leads change</a:t>
            </a:r>
            <a:endParaRPr lang="en-US" sz="1350" dirty="0"/>
          </a:p>
        </p:txBody>
      </p:sp>
      <p:sp>
        <p:nvSpPr>
          <p:cNvPr id="27" name="Shape 24"/>
          <p:cNvSpPr/>
          <p:nvPr/>
        </p:nvSpPr>
        <p:spPr>
          <a:xfrm>
            <a:off x="6217920" y="4517136"/>
            <a:ext cx="5166360" cy="502920"/>
          </a:xfrm>
          <a:prstGeom prst="rect">
            <a:avLst/>
          </a:prstGeom>
          <a:solidFill>
            <a:srgbClr val="F4F6FA"/>
          </a:solidFill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5"/>
          <p:cNvSpPr/>
          <p:nvPr/>
        </p:nvSpPr>
        <p:spPr>
          <a:xfrm>
            <a:off x="6446520" y="4517136"/>
            <a:ext cx="4709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Maintains stability</a:t>
            </a:r>
            <a:endParaRPr lang="en-US" sz="1350" dirty="0"/>
          </a:p>
        </p:txBody>
      </p:sp>
      <p:sp>
        <p:nvSpPr>
          <p:cNvPr id="29" name="Shape 26"/>
          <p:cNvSpPr/>
          <p:nvPr/>
        </p:nvSpPr>
        <p:spPr>
          <a:xfrm>
            <a:off x="640080" y="5093208"/>
            <a:ext cx="516636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7"/>
          <p:cNvSpPr/>
          <p:nvPr/>
        </p:nvSpPr>
        <p:spPr>
          <a:xfrm>
            <a:off x="868680" y="5093208"/>
            <a:ext cx="4709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Builds trust</a:t>
            </a:r>
            <a:endParaRPr lang="en-US" sz="1350" dirty="0"/>
          </a:p>
        </p:txBody>
      </p:sp>
      <p:sp>
        <p:nvSpPr>
          <p:cNvPr id="31" name="Shape 28"/>
          <p:cNvSpPr/>
          <p:nvPr/>
        </p:nvSpPr>
        <p:spPr>
          <a:xfrm>
            <a:off x="6217920" y="5093208"/>
            <a:ext cx="516636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29"/>
          <p:cNvSpPr/>
          <p:nvPr/>
        </p:nvSpPr>
        <p:spPr>
          <a:xfrm>
            <a:off x="6446520" y="5093208"/>
            <a:ext cx="4709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Enforces compliance</a:t>
            </a:r>
            <a:endParaRPr lang="en-US" sz="1350" dirty="0"/>
          </a:p>
        </p:txBody>
      </p:sp>
      <p:sp>
        <p:nvSpPr>
          <p:cNvPr id="33" name="Text 30"/>
          <p:cNvSpPr/>
          <p:nvPr/>
        </p:nvSpPr>
        <p:spPr>
          <a:xfrm>
            <a:off x="640080" y="580644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Great organisations need both.</a:t>
            </a:r>
            <a:endParaRPr lang="en-US" sz="1400" dirty="0"/>
          </a:p>
        </p:txBody>
      </p:sp>
      <p:sp>
        <p:nvSpPr>
          <p:cNvPr id="34" name="Text 31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One — Understanding Leadership and Personal Effectiveness</a:t>
            </a:r>
            <a:endParaRPr lang="en-US" sz="1000" dirty="0"/>
          </a:p>
        </p:txBody>
      </p:sp>
      <p:sp>
        <p:nvSpPr>
          <p:cNvPr id="35" name="Shape 32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3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ptx_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320040"/>
            <a:ext cx="1188720" cy="39035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657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1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9601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A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Characteristics of Exceptional Leaders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600200"/>
            <a:ext cx="10881360" cy="3931920"/>
          </a:xfrm>
          <a:prstGeom prst="roundRect">
            <a:avLst>
              <a:gd name="adj" fmla="val 1860"/>
            </a:avLst>
          </a:prstGeom>
          <a:solidFill>
            <a:srgbClr val="F4F6FA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960120" y="1920240"/>
            <a:ext cx="502920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 with integrity.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Communicate clearly.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Inspire trust.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Listen actively.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Demonstrate humility.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6172200" y="1920240"/>
            <a:ext cx="502920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 courage.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sound decisions.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Empower others.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 to change.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Continue learning.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40080" y="5715000"/>
            <a:ext cx="10881360" cy="685800"/>
          </a:xfrm>
          <a:prstGeom prst="roundRect">
            <a:avLst>
              <a:gd name="adj" fmla="val 10667"/>
            </a:avLst>
          </a:prstGeom>
          <a:solidFill>
            <a:srgbClr val="EDF0F7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914400" y="5788152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1E2A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Reflection Question: Which three characteristics describe you today?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One — Understanding Leadership and Personal Effectiveness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ptx_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320040"/>
            <a:ext cx="1188720" cy="39035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657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1 — DISCUSSION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9601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A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Leadership Styles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600200"/>
            <a:ext cx="10881360" cy="3931920"/>
          </a:xfrm>
          <a:prstGeom prst="roundRect">
            <a:avLst>
              <a:gd name="adj" fmla="val 1860"/>
            </a:avLst>
          </a:prstGeom>
          <a:solidFill>
            <a:srgbClr val="F4F6FA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960120" y="1920240"/>
            <a:ext cx="502920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Autocratic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Democratic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Coaching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Visionary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6172200" y="1920240"/>
            <a:ext cx="502920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Transformational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Servant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Situational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Laissez-faire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40080" y="5715000"/>
            <a:ext cx="10881360" cy="685800"/>
          </a:xfrm>
          <a:prstGeom prst="roundRect">
            <a:avLst>
              <a:gd name="adj" fmla="val 10667"/>
            </a:avLst>
          </a:prstGeom>
          <a:solidFill>
            <a:srgbClr val="EDF0F7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914400" y="5788152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1E2A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Discussion: Which style do you naturally use?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One — Understanding Leadership and Personal Effectiveness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ptx_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320040"/>
            <a:ext cx="1188720" cy="39035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3657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1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658368"/>
            <a:ext cx="9601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A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Ethical Leadership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600200"/>
            <a:ext cx="10881360" cy="3931920"/>
          </a:xfrm>
          <a:prstGeom prst="roundRect">
            <a:avLst>
              <a:gd name="adj" fmla="val 1860"/>
            </a:avLst>
          </a:prstGeom>
          <a:solidFill>
            <a:srgbClr val="F4F6FA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960120" y="1920240"/>
            <a:ext cx="502920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what is right.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 with honesty.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transparent.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Accept responsibility.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6172200" y="1920240"/>
            <a:ext cx="502920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▪"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trust.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Respect others.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Promote fairness.</a:t>
            </a:r>
            <a:endParaRPr lang="en-US" sz="15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500" dirty="0">
                <a:solidFill>
                  <a:srgbClr val="3B41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promises.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40080" y="5715000"/>
            <a:ext cx="10881360" cy="685800"/>
          </a:xfrm>
          <a:prstGeom prst="roundRect">
            <a:avLst>
              <a:gd name="adj" fmla="val 10667"/>
            </a:avLst>
          </a:prstGeom>
          <a:solidFill>
            <a:srgbClr val="EDF0F7"/>
          </a:solidFill>
          <a:ln w="12700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914400" y="5788152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1E2A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Ethical Leadership Formula:  Character + Integrity + Accountability = Trust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One — Understanding Leadership and Personal Effectiveness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ptx_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320040"/>
            <a:ext cx="1188720" cy="39035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14400" y="1920240"/>
            <a:ext cx="1371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0" b="1" dirty="0">
                <a:solidFill>
                  <a:srgbClr val="A6790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</a:t>
            </a:r>
            <a:endParaRPr lang="en-US" sz="6000" dirty="0"/>
          </a:p>
        </p:txBody>
      </p:sp>
      <p:sp>
        <p:nvSpPr>
          <p:cNvPr id="4" name="Text 1"/>
          <p:cNvSpPr/>
          <p:nvPr/>
        </p:nvSpPr>
        <p:spPr>
          <a:xfrm>
            <a:off x="1463040" y="2377440"/>
            <a:ext cx="932688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2400" b="1" i="1" dirty="0">
                <a:solidFill>
                  <a:srgbClr val="1E2A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time is always right to do what is right.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1463040" y="4297680"/>
            <a:ext cx="9326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A67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Martin Luther King Jr.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079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One — Understanding Leadership and Personal Effectiveness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DCE2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1299</Words>
  <Application>Microsoft Macintosh PowerPoint</Application>
  <PresentationFormat>Widescreen</PresentationFormat>
  <Paragraphs>341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Greatway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LEADERSHIP, COMMUNICATION AND MENTORING EXCELLENCE PROGRAMME  </dc:subject>
  <dc:creator>Dr. Festus Ogunmola</dc:creator>
  <cp:keywords/>
  <dc:description/>
  <cp:lastModifiedBy>Dr. Festus Ogunmola - aka Olatunde</cp:lastModifiedBy>
  <cp:revision>2</cp:revision>
  <dcterms:created xsi:type="dcterms:W3CDTF">2026-07-23T00:49:55Z</dcterms:created>
  <dcterms:modified xsi:type="dcterms:W3CDTF">2026-07-23T00:56:33Z</dcterms:modified>
  <cp:category/>
</cp:coreProperties>
</file>